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69" r:id="rId4"/>
    <p:sldId id="290" r:id="rId5"/>
    <p:sldId id="299" r:id="rId6"/>
    <p:sldId id="293" r:id="rId7"/>
    <p:sldId id="294" r:id="rId8"/>
    <p:sldId id="295" r:id="rId9"/>
    <p:sldId id="296" r:id="rId10"/>
    <p:sldId id="297" r:id="rId11"/>
    <p:sldId id="298" r:id="rId12"/>
    <p:sldId id="289" r:id="rId13"/>
  </p:sldIdLst>
  <p:sldSz cx="12192000" cy="6858000"/>
  <p:notesSz cx="10021888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049CA-671C-4C30-AB8A-7443C6019E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F1B75-7AFC-4705-AFE7-3E8C7D608ADC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Mash-up of modern, ancient, future</a:t>
          </a:r>
        </a:p>
      </dgm:t>
    </dgm:pt>
    <dgm:pt modelId="{6531BE87-C442-499E-8016-2F1998142C09}" type="parTrans" cxnId="{4C17AA0D-3189-4022-852D-1653B679D6DA}">
      <dgm:prSet/>
      <dgm:spPr/>
      <dgm:t>
        <a:bodyPr/>
        <a:lstStyle/>
        <a:p>
          <a:endParaRPr lang="en-US"/>
        </a:p>
      </dgm:t>
    </dgm:pt>
    <dgm:pt modelId="{5DABEB71-DFF5-4954-8232-AFCD12A78A8B}" type="sibTrans" cxnId="{4C17AA0D-3189-4022-852D-1653B679D6DA}">
      <dgm:prSet/>
      <dgm:spPr/>
      <dgm:t>
        <a:bodyPr/>
        <a:lstStyle/>
        <a:p>
          <a:endParaRPr lang="en-US"/>
        </a:p>
      </dgm:t>
    </dgm:pt>
    <dgm:pt modelId="{4D491E0E-B28E-4C41-B612-CB549390BFA2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>
              <a:solidFill>
                <a:schemeClr val="tx1"/>
              </a:solidFill>
            </a:rPr>
            <a:t>Science is pseudo-magic, magic is pseudo-science</a:t>
          </a:r>
        </a:p>
      </dgm:t>
    </dgm:pt>
    <dgm:pt modelId="{4BAFA3E9-9204-4CA0-B2C4-77C93ABD2E9B}" type="parTrans" cxnId="{9A5268DB-291E-440F-9A2B-FBF1AEA3D528}">
      <dgm:prSet/>
      <dgm:spPr/>
      <dgm:t>
        <a:bodyPr/>
        <a:lstStyle/>
        <a:p>
          <a:endParaRPr lang="en-US"/>
        </a:p>
      </dgm:t>
    </dgm:pt>
    <dgm:pt modelId="{4A3CBB9F-55BF-4E49-AB55-2C2BFC67FD32}" type="sibTrans" cxnId="{9A5268DB-291E-440F-9A2B-FBF1AEA3D528}">
      <dgm:prSet/>
      <dgm:spPr/>
      <dgm:t>
        <a:bodyPr/>
        <a:lstStyle/>
        <a:p>
          <a:endParaRPr lang="en-US"/>
        </a:p>
      </dgm:t>
    </dgm:pt>
    <dgm:pt modelId="{B0CDCD4A-2AE5-46CC-ACC8-952133D870DE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>
              <a:solidFill>
                <a:schemeClr val="tx1"/>
              </a:solidFill>
            </a:rPr>
            <a:t>Self-reference as storytelling</a:t>
          </a:r>
        </a:p>
      </dgm:t>
    </dgm:pt>
    <dgm:pt modelId="{93CED31B-21E8-41C0-A914-BAFDA82DA848}" type="parTrans" cxnId="{35242F8E-7B82-4AF0-A46D-4FC2B88EB79B}">
      <dgm:prSet/>
      <dgm:spPr/>
      <dgm:t>
        <a:bodyPr/>
        <a:lstStyle/>
        <a:p>
          <a:endParaRPr lang="en-US"/>
        </a:p>
      </dgm:t>
    </dgm:pt>
    <dgm:pt modelId="{E77A4CF5-60B9-4460-AC2F-4AECA14553D1}" type="sibTrans" cxnId="{35242F8E-7B82-4AF0-A46D-4FC2B88EB79B}">
      <dgm:prSet/>
      <dgm:spPr/>
      <dgm:t>
        <a:bodyPr/>
        <a:lstStyle/>
        <a:p>
          <a:endParaRPr lang="en-US"/>
        </a:p>
      </dgm:t>
    </dgm:pt>
    <dgm:pt modelId="{A6012242-7DFF-452A-8C40-CB3360FBC609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>
              <a:solidFill>
                <a:schemeClr val="tx1"/>
              </a:solidFill>
            </a:rPr>
            <a:t>Emergent setting</a:t>
          </a:r>
        </a:p>
      </dgm:t>
    </dgm:pt>
    <dgm:pt modelId="{3B2644A4-0198-4983-93F6-B144E08AF54C}" type="parTrans" cxnId="{8D2FAA3C-54D4-4C50-9E5C-5666180A8E5D}">
      <dgm:prSet/>
      <dgm:spPr/>
      <dgm:t>
        <a:bodyPr/>
        <a:lstStyle/>
        <a:p>
          <a:endParaRPr lang="en-US"/>
        </a:p>
      </dgm:t>
    </dgm:pt>
    <dgm:pt modelId="{433A6550-7E2E-43CC-9F29-A7E9D9031B37}" type="sibTrans" cxnId="{8D2FAA3C-54D4-4C50-9E5C-5666180A8E5D}">
      <dgm:prSet/>
      <dgm:spPr/>
      <dgm:t>
        <a:bodyPr/>
        <a:lstStyle/>
        <a:p>
          <a:endParaRPr lang="en-US"/>
        </a:p>
      </dgm:t>
    </dgm:pt>
    <dgm:pt modelId="{4B906B31-1C0E-49BF-BF33-2B17DAE28D8C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Extravagance, indulgence, license</a:t>
          </a:r>
        </a:p>
      </dgm:t>
    </dgm:pt>
    <dgm:pt modelId="{6E2D7D2A-6F8C-4470-90A0-78AEF3B3A9AD}" type="parTrans" cxnId="{A91D105D-966E-44E1-B68D-08E46B941D36}">
      <dgm:prSet/>
      <dgm:spPr/>
      <dgm:t>
        <a:bodyPr/>
        <a:lstStyle/>
        <a:p>
          <a:endParaRPr lang="en-US"/>
        </a:p>
      </dgm:t>
    </dgm:pt>
    <dgm:pt modelId="{F4644560-C98B-4A8C-A0C8-6FCCB5100C75}" type="sibTrans" cxnId="{A91D105D-966E-44E1-B68D-08E46B941D36}">
      <dgm:prSet/>
      <dgm:spPr/>
      <dgm:t>
        <a:bodyPr/>
        <a:lstStyle/>
        <a:p>
          <a:endParaRPr lang="en-US"/>
        </a:p>
      </dgm:t>
    </dgm:pt>
    <dgm:pt modelId="{517B35FD-C4D9-4C9A-BDE7-70DB838FFC0F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Gritty, parody, sensuality, in any combination</a:t>
          </a:r>
        </a:p>
      </dgm:t>
    </dgm:pt>
    <dgm:pt modelId="{53345330-4F7C-4665-A2FD-2BCC49BA98C4}" type="parTrans" cxnId="{ED58E6D4-C174-4D82-A9F8-078DF8858450}">
      <dgm:prSet/>
      <dgm:spPr/>
      <dgm:t>
        <a:bodyPr/>
        <a:lstStyle/>
        <a:p>
          <a:endParaRPr lang="en-US"/>
        </a:p>
      </dgm:t>
    </dgm:pt>
    <dgm:pt modelId="{30B9006B-8447-404E-9A20-B8F1015874D0}" type="sibTrans" cxnId="{ED58E6D4-C174-4D82-A9F8-078DF8858450}">
      <dgm:prSet/>
      <dgm:spPr/>
      <dgm:t>
        <a:bodyPr/>
        <a:lstStyle/>
        <a:p>
          <a:endParaRPr lang="en-US"/>
        </a:p>
      </dgm:t>
    </dgm:pt>
    <dgm:pt modelId="{CCF7E987-C6C8-435F-AFC7-FC3E849541D3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Individualized vision: </a:t>
          </a:r>
          <a:r>
            <a:rPr lang="en-US" b="1" dirty="0">
              <a:solidFill>
                <a:schemeClr val="tx1"/>
              </a:solidFill>
            </a:rPr>
            <a:t>no genre</a:t>
          </a:r>
          <a:endParaRPr lang="en-US" dirty="0">
            <a:solidFill>
              <a:schemeClr val="tx1"/>
            </a:solidFill>
          </a:endParaRPr>
        </a:p>
      </dgm:t>
    </dgm:pt>
    <dgm:pt modelId="{2FB04B63-F956-4643-92E7-354824A24E73}" type="parTrans" cxnId="{DE1E4627-4B32-4E0A-9135-08D5244E966F}">
      <dgm:prSet/>
      <dgm:spPr/>
      <dgm:t>
        <a:bodyPr/>
        <a:lstStyle/>
        <a:p>
          <a:endParaRPr lang="en-US"/>
        </a:p>
      </dgm:t>
    </dgm:pt>
    <dgm:pt modelId="{E3267E4D-C906-4228-90D8-3CC5F188CA67}" type="sibTrans" cxnId="{DE1E4627-4B32-4E0A-9135-08D5244E966F}">
      <dgm:prSet/>
      <dgm:spPr/>
      <dgm:t>
        <a:bodyPr/>
        <a:lstStyle/>
        <a:p>
          <a:endParaRPr lang="en-US"/>
        </a:p>
      </dgm:t>
    </dgm:pt>
    <dgm:pt modelId="{39DA8F49-5BC5-40F2-BD23-F2B8A0FF289B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Just for fun </a:t>
          </a:r>
          <a:r>
            <a:rPr lang="en-US" i="1" dirty="0">
              <a:solidFill>
                <a:schemeClr val="tx1"/>
              </a:solidFill>
            </a:rPr>
            <a:t>and</a:t>
          </a:r>
          <a:r>
            <a:rPr lang="en-US" dirty="0">
              <a:solidFill>
                <a:schemeClr val="tx1"/>
              </a:solidFill>
            </a:rPr>
            <a:t> non-ironically profound</a:t>
          </a:r>
        </a:p>
      </dgm:t>
    </dgm:pt>
    <dgm:pt modelId="{E5D3C49F-40CB-423A-ADAA-F9C302CA2BA3}" type="parTrans" cxnId="{317CD374-03B4-4629-9DDC-A82E159834E3}">
      <dgm:prSet/>
      <dgm:spPr/>
      <dgm:t>
        <a:bodyPr/>
        <a:lstStyle/>
        <a:p>
          <a:endParaRPr lang="en-SE"/>
        </a:p>
      </dgm:t>
    </dgm:pt>
    <dgm:pt modelId="{2F4F1AF9-4150-4B0C-A4BB-A3D0A33E3A1D}" type="sibTrans" cxnId="{317CD374-03B4-4629-9DDC-A82E159834E3}">
      <dgm:prSet/>
      <dgm:spPr/>
      <dgm:t>
        <a:bodyPr/>
        <a:lstStyle/>
        <a:p>
          <a:endParaRPr lang="en-SE"/>
        </a:p>
      </dgm:t>
    </dgm:pt>
    <dgm:pt modelId="{245FA4F8-C4F7-4AF8-B3C3-246108997CF5}">
      <dgm:prSet/>
      <dgm:spPr>
        <a:solidFill>
          <a:schemeClr val="bg1">
            <a:lumMod val="95000"/>
          </a:schemeClr>
        </a:solidFill>
        <a:ln w="9525"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No respect, garbage lit</a:t>
          </a:r>
        </a:p>
      </dgm:t>
    </dgm:pt>
    <dgm:pt modelId="{562A588D-F936-4EC3-BD95-AE286FD5DF7B}" type="parTrans" cxnId="{F2AF922A-DABC-42B3-A60D-8A37E313466C}">
      <dgm:prSet/>
      <dgm:spPr/>
      <dgm:t>
        <a:bodyPr/>
        <a:lstStyle/>
        <a:p>
          <a:endParaRPr lang="en-SE"/>
        </a:p>
      </dgm:t>
    </dgm:pt>
    <dgm:pt modelId="{B33D2508-83A4-45D6-B53E-409DC5D090BE}" type="sibTrans" cxnId="{F2AF922A-DABC-42B3-A60D-8A37E313466C}">
      <dgm:prSet/>
      <dgm:spPr/>
      <dgm:t>
        <a:bodyPr/>
        <a:lstStyle/>
        <a:p>
          <a:endParaRPr lang="en-SE"/>
        </a:p>
      </dgm:t>
    </dgm:pt>
    <dgm:pt modelId="{7D7764A7-11B6-466C-B1D5-795FC0C2996B}" type="pres">
      <dgm:prSet presAssocID="{8C5049CA-671C-4C30-AB8A-7443C6019EC2}" presName="diagram" presStyleCnt="0">
        <dgm:presLayoutVars>
          <dgm:dir/>
          <dgm:resizeHandles val="exact"/>
        </dgm:presLayoutVars>
      </dgm:prSet>
      <dgm:spPr/>
    </dgm:pt>
    <dgm:pt modelId="{49998262-D759-4D59-8989-6F7E03282CB5}" type="pres">
      <dgm:prSet presAssocID="{7E5F1B75-7AFC-4705-AFE7-3E8C7D608ADC}" presName="node" presStyleLbl="node1" presStyleIdx="0" presStyleCnt="9">
        <dgm:presLayoutVars>
          <dgm:bulletEnabled val="1"/>
        </dgm:presLayoutVars>
      </dgm:prSet>
      <dgm:spPr/>
    </dgm:pt>
    <dgm:pt modelId="{4B7C2977-FEC6-42CF-96C9-584C7FAF50F1}" type="pres">
      <dgm:prSet presAssocID="{5DABEB71-DFF5-4954-8232-AFCD12A78A8B}" presName="sibTrans" presStyleCnt="0"/>
      <dgm:spPr/>
    </dgm:pt>
    <dgm:pt modelId="{C82165D4-1E72-4715-B186-98C907A8657F}" type="pres">
      <dgm:prSet presAssocID="{4D491E0E-B28E-4C41-B612-CB549390BFA2}" presName="node" presStyleLbl="node1" presStyleIdx="1" presStyleCnt="9">
        <dgm:presLayoutVars>
          <dgm:bulletEnabled val="1"/>
        </dgm:presLayoutVars>
      </dgm:prSet>
      <dgm:spPr/>
    </dgm:pt>
    <dgm:pt modelId="{D1DA1E0A-696D-4046-A001-7301AE8454BB}" type="pres">
      <dgm:prSet presAssocID="{4A3CBB9F-55BF-4E49-AB55-2C2BFC67FD32}" presName="sibTrans" presStyleCnt="0"/>
      <dgm:spPr/>
    </dgm:pt>
    <dgm:pt modelId="{AFBBDD8F-091E-4D06-B2D1-D890D1BEEB94}" type="pres">
      <dgm:prSet presAssocID="{B0CDCD4A-2AE5-46CC-ACC8-952133D870DE}" presName="node" presStyleLbl="node1" presStyleIdx="2" presStyleCnt="9">
        <dgm:presLayoutVars>
          <dgm:bulletEnabled val="1"/>
        </dgm:presLayoutVars>
      </dgm:prSet>
      <dgm:spPr/>
    </dgm:pt>
    <dgm:pt modelId="{B89D719D-C86A-4F67-BC0C-179AF2077F0A}" type="pres">
      <dgm:prSet presAssocID="{E77A4CF5-60B9-4460-AC2F-4AECA14553D1}" presName="sibTrans" presStyleCnt="0"/>
      <dgm:spPr/>
    </dgm:pt>
    <dgm:pt modelId="{552EB028-7A3E-4D31-9981-69E0EF9515FA}" type="pres">
      <dgm:prSet presAssocID="{A6012242-7DFF-452A-8C40-CB3360FBC609}" presName="node" presStyleLbl="node1" presStyleIdx="3" presStyleCnt="9">
        <dgm:presLayoutVars>
          <dgm:bulletEnabled val="1"/>
        </dgm:presLayoutVars>
      </dgm:prSet>
      <dgm:spPr/>
    </dgm:pt>
    <dgm:pt modelId="{72022F58-A367-42D7-8A1B-83B4263C8D5B}" type="pres">
      <dgm:prSet presAssocID="{433A6550-7E2E-43CC-9F29-A7E9D9031B37}" presName="sibTrans" presStyleCnt="0"/>
      <dgm:spPr/>
    </dgm:pt>
    <dgm:pt modelId="{1118D9B2-1313-4949-A2A0-E538C4969751}" type="pres">
      <dgm:prSet presAssocID="{4B906B31-1C0E-49BF-BF33-2B17DAE28D8C}" presName="node" presStyleLbl="node1" presStyleIdx="4" presStyleCnt="9">
        <dgm:presLayoutVars>
          <dgm:bulletEnabled val="1"/>
        </dgm:presLayoutVars>
      </dgm:prSet>
      <dgm:spPr/>
    </dgm:pt>
    <dgm:pt modelId="{9635D777-6707-4929-8A05-3735F0F19F7F}" type="pres">
      <dgm:prSet presAssocID="{F4644560-C98B-4A8C-A0C8-6FCCB5100C75}" presName="sibTrans" presStyleCnt="0"/>
      <dgm:spPr/>
    </dgm:pt>
    <dgm:pt modelId="{774D9BCC-54EF-4ADC-A1C8-D2DA51AC0CEF}" type="pres">
      <dgm:prSet presAssocID="{245FA4F8-C4F7-4AF8-B3C3-246108997CF5}" presName="node" presStyleLbl="node1" presStyleIdx="5" presStyleCnt="9">
        <dgm:presLayoutVars>
          <dgm:bulletEnabled val="1"/>
        </dgm:presLayoutVars>
      </dgm:prSet>
      <dgm:spPr/>
    </dgm:pt>
    <dgm:pt modelId="{10F6FEBB-9C94-4FD4-8FB9-4FF78272886D}" type="pres">
      <dgm:prSet presAssocID="{B33D2508-83A4-45D6-B53E-409DC5D090BE}" presName="sibTrans" presStyleCnt="0"/>
      <dgm:spPr/>
    </dgm:pt>
    <dgm:pt modelId="{4B9F0D00-3025-40A0-B9C9-4A20F13D5C01}" type="pres">
      <dgm:prSet presAssocID="{517B35FD-C4D9-4C9A-BDE7-70DB838FFC0F}" presName="node" presStyleLbl="node1" presStyleIdx="6" presStyleCnt="9">
        <dgm:presLayoutVars>
          <dgm:bulletEnabled val="1"/>
        </dgm:presLayoutVars>
      </dgm:prSet>
      <dgm:spPr/>
    </dgm:pt>
    <dgm:pt modelId="{E16505B9-F70A-4100-A05C-88FF57485DE9}" type="pres">
      <dgm:prSet presAssocID="{30B9006B-8447-404E-9A20-B8F1015874D0}" presName="sibTrans" presStyleCnt="0"/>
      <dgm:spPr/>
    </dgm:pt>
    <dgm:pt modelId="{F1F3F50F-2E2B-44C3-B92C-5B2F5FF7F82B}" type="pres">
      <dgm:prSet presAssocID="{39DA8F49-5BC5-40F2-BD23-F2B8A0FF289B}" presName="node" presStyleLbl="node1" presStyleIdx="7" presStyleCnt="9">
        <dgm:presLayoutVars>
          <dgm:bulletEnabled val="1"/>
        </dgm:presLayoutVars>
      </dgm:prSet>
      <dgm:spPr/>
    </dgm:pt>
    <dgm:pt modelId="{DCFDC3EF-A8E4-474F-95A4-9ABD9977B6E8}" type="pres">
      <dgm:prSet presAssocID="{2F4F1AF9-4150-4B0C-A4BB-A3D0A33E3A1D}" presName="sibTrans" presStyleCnt="0"/>
      <dgm:spPr/>
    </dgm:pt>
    <dgm:pt modelId="{98184EAD-E55E-4737-8577-B3E7CDADAECD}" type="pres">
      <dgm:prSet presAssocID="{CCF7E987-C6C8-435F-AFC7-FC3E849541D3}" presName="node" presStyleLbl="node1" presStyleIdx="8" presStyleCnt="9">
        <dgm:presLayoutVars>
          <dgm:bulletEnabled val="1"/>
        </dgm:presLayoutVars>
      </dgm:prSet>
      <dgm:spPr/>
    </dgm:pt>
  </dgm:ptLst>
  <dgm:cxnLst>
    <dgm:cxn modelId="{4C17AA0D-3189-4022-852D-1653B679D6DA}" srcId="{8C5049CA-671C-4C30-AB8A-7443C6019EC2}" destId="{7E5F1B75-7AFC-4705-AFE7-3E8C7D608ADC}" srcOrd="0" destOrd="0" parTransId="{6531BE87-C442-499E-8016-2F1998142C09}" sibTransId="{5DABEB71-DFF5-4954-8232-AFCD12A78A8B}"/>
    <dgm:cxn modelId="{55AE4D15-DDE8-4047-A554-AF1C252E5461}" type="presOf" srcId="{4D491E0E-B28E-4C41-B612-CB549390BFA2}" destId="{C82165D4-1E72-4715-B186-98C907A8657F}" srcOrd="0" destOrd="0" presId="urn:microsoft.com/office/officeart/2005/8/layout/default"/>
    <dgm:cxn modelId="{DE1E4627-4B32-4E0A-9135-08D5244E966F}" srcId="{8C5049CA-671C-4C30-AB8A-7443C6019EC2}" destId="{CCF7E987-C6C8-435F-AFC7-FC3E849541D3}" srcOrd="8" destOrd="0" parTransId="{2FB04B63-F956-4643-92E7-354824A24E73}" sibTransId="{E3267E4D-C906-4228-90D8-3CC5F188CA67}"/>
    <dgm:cxn modelId="{F2AF922A-DABC-42B3-A60D-8A37E313466C}" srcId="{8C5049CA-671C-4C30-AB8A-7443C6019EC2}" destId="{245FA4F8-C4F7-4AF8-B3C3-246108997CF5}" srcOrd="5" destOrd="0" parTransId="{562A588D-F936-4EC3-BD95-AE286FD5DF7B}" sibTransId="{B33D2508-83A4-45D6-B53E-409DC5D090BE}"/>
    <dgm:cxn modelId="{8D2FAA3C-54D4-4C50-9E5C-5666180A8E5D}" srcId="{8C5049CA-671C-4C30-AB8A-7443C6019EC2}" destId="{A6012242-7DFF-452A-8C40-CB3360FBC609}" srcOrd="3" destOrd="0" parTransId="{3B2644A4-0198-4983-93F6-B144E08AF54C}" sibTransId="{433A6550-7E2E-43CC-9F29-A7E9D9031B37}"/>
    <dgm:cxn modelId="{C0617B3D-C635-4E22-9B16-6F1D9D294292}" type="presOf" srcId="{CCF7E987-C6C8-435F-AFC7-FC3E849541D3}" destId="{98184EAD-E55E-4737-8577-B3E7CDADAECD}" srcOrd="0" destOrd="0" presId="urn:microsoft.com/office/officeart/2005/8/layout/default"/>
    <dgm:cxn modelId="{A91D105D-966E-44E1-B68D-08E46B941D36}" srcId="{8C5049CA-671C-4C30-AB8A-7443C6019EC2}" destId="{4B906B31-1C0E-49BF-BF33-2B17DAE28D8C}" srcOrd="4" destOrd="0" parTransId="{6E2D7D2A-6F8C-4470-90A0-78AEF3B3A9AD}" sibTransId="{F4644560-C98B-4A8C-A0C8-6FCCB5100C75}"/>
    <dgm:cxn modelId="{535BCB69-8571-4886-879F-368B02D497E2}" type="presOf" srcId="{7E5F1B75-7AFC-4705-AFE7-3E8C7D608ADC}" destId="{49998262-D759-4D59-8989-6F7E03282CB5}" srcOrd="0" destOrd="0" presId="urn:microsoft.com/office/officeart/2005/8/layout/default"/>
    <dgm:cxn modelId="{317CD374-03B4-4629-9DDC-A82E159834E3}" srcId="{8C5049CA-671C-4C30-AB8A-7443C6019EC2}" destId="{39DA8F49-5BC5-40F2-BD23-F2B8A0FF289B}" srcOrd="7" destOrd="0" parTransId="{E5D3C49F-40CB-423A-ADAA-F9C302CA2BA3}" sibTransId="{2F4F1AF9-4150-4B0C-A4BB-A3D0A33E3A1D}"/>
    <dgm:cxn modelId="{AD7B7978-C4B1-4DAC-BA86-0AC7121335E9}" type="presOf" srcId="{A6012242-7DFF-452A-8C40-CB3360FBC609}" destId="{552EB028-7A3E-4D31-9981-69E0EF9515FA}" srcOrd="0" destOrd="0" presId="urn:microsoft.com/office/officeart/2005/8/layout/default"/>
    <dgm:cxn modelId="{8D88C484-8FC0-43E4-9F30-4E793944F6E5}" type="presOf" srcId="{4B906B31-1C0E-49BF-BF33-2B17DAE28D8C}" destId="{1118D9B2-1313-4949-A2A0-E538C4969751}" srcOrd="0" destOrd="0" presId="urn:microsoft.com/office/officeart/2005/8/layout/default"/>
    <dgm:cxn modelId="{35242F8E-7B82-4AF0-A46D-4FC2B88EB79B}" srcId="{8C5049CA-671C-4C30-AB8A-7443C6019EC2}" destId="{B0CDCD4A-2AE5-46CC-ACC8-952133D870DE}" srcOrd="2" destOrd="0" parTransId="{93CED31B-21E8-41C0-A914-BAFDA82DA848}" sibTransId="{E77A4CF5-60B9-4460-AC2F-4AECA14553D1}"/>
    <dgm:cxn modelId="{5F461790-86EE-45CE-AAF1-6016F13D93A6}" type="presOf" srcId="{8C5049CA-671C-4C30-AB8A-7443C6019EC2}" destId="{7D7764A7-11B6-466C-B1D5-795FC0C2996B}" srcOrd="0" destOrd="0" presId="urn:microsoft.com/office/officeart/2005/8/layout/default"/>
    <dgm:cxn modelId="{8B4935D1-1EB9-4297-92FB-FAB5B8AC61CF}" type="presOf" srcId="{B0CDCD4A-2AE5-46CC-ACC8-952133D870DE}" destId="{AFBBDD8F-091E-4D06-B2D1-D890D1BEEB94}" srcOrd="0" destOrd="0" presId="urn:microsoft.com/office/officeart/2005/8/layout/default"/>
    <dgm:cxn modelId="{ED58E6D4-C174-4D82-A9F8-078DF8858450}" srcId="{8C5049CA-671C-4C30-AB8A-7443C6019EC2}" destId="{517B35FD-C4D9-4C9A-BDE7-70DB838FFC0F}" srcOrd="6" destOrd="0" parTransId="{53345330-4F7C-4665-A2FD-2BCC49BA98C4}" sibTransId="{30B9006B-8447-404E-9A20-B8F1015874D0}"/>
    <dgm:cxn modelId="{9A5268DB-291E-440F-9A2B-FBF1AEA3D528}" srcId="{8C5049CA-671C-4C30-AB8A-7443C6019EC2}" destId="{4D491E0E-B28E-4C41-B612-CB549390BFA2}" srcOrd="1" destOrd="0" parTransId="{4BAFA3E9-9204-4CA0-B2C4-77C93ABD2E9B}" sibTransId="{4A3CBB9F-55BF-4E49-AB55-2C2BFC67FD32}"/>
    <dgm:cxn modelId="{261FE5DB-1901-4742-9C24-F3764B30EEDA}" type="presOf" srcId="{245FA4F8-C4F7-4AF8-B3C3-246108997CF5}" destId="{774D9BCC-54EF-4ADC-A1C8-D2DA51AC0CEF}" srcOrd="0" destOrd="0" presId="urn:microsoft.com/office/officeart/2005/8/layout/default"/>
    <dgm:cxn modelId="{48B6FCE8-010C-41C8-9338-8BF7C13F061C}" type="presOf" srcId="{517B35FD-C4D9-4C9A-BDE7-70DB838FFC0F}" destId="{4B9F0D00-3025-40A0-B9C9-4A20F13D5C01}" srcOrd="0" destOrd="0" presId="urn:microsoft.com/office/officeart/2005/8/layout/default"/>
    <dgm:cxn modelId="{EF048AFA-B87A-4CEA-96CE-4C43AE00C93E}" type="presOf" srcId="{39DA8F49-5BC5-40F2-BD23-F2B8A0FF289B}" destId="{F1F3F50F-2E2B-44C3-B92C-5B2F5FF7F82B}" srcOrd="0" destOrd="0" presId="urn:microsoft.com/office/officeart/2005/8/layout/default"/>
    <dgm:cxn modelId="{39777CD4-B145-4ACA-A03A-59F92FCACA1D}" type="presParOf" srcId="{7D7764A7-11B6-466C-B1D5-795FC0C2996B}" destId="{49998262-D759-4D59-8989-6F7E03282CB5}" srcOrd="0" destOrd="0" presId="urn:microsoft.com/office/officeart/2005/8/layout/default"/>
    <dgm:cxn modelId="{432CF92C-E04A-4AA9-9428-3A7F3F2A6596}" type="presParOf" srcId="{7D7764A7-11B6-466C-B1D5-795FC0C2996B}" destId="{4B7C2977-FEC6-42CF-96C9-584C7FAF50F1}" srcOrd="1" destOrd="0" presId="urn:microsoft.com/office/officeart/2005/8/layout/default"/>
    <dgm:cxn modelId="{60938F52-84F1-4192-9A1C-28F84804BC42}" type="presParOf" srcId="{7D7764A7-11B6-466C-B1D5-795FC0C2996B}" destId="{C82165D4-1E72-4715-B186-98C907A8657F}" srcOrd="2" destOrd="0" presId="urn:microsoft.com/office/officeart/2005/8/layout/default"/>
    <dgm:cxn modelId="{4BA6B6DA-1AD7-46E8-9A8D-33B784EA0684}" type="presParOf" srcId="{7D7764A7-11B6-466C-B1D5-795FC0C2996B}" destId="{D1DA1E0A-696D-4046-A001-7301AE8454BB}" srcOrd="3" destOrd="0" presId="urn:microsoft.com/office/officeart/2005/8/layout/default"/>
    <dgm:cxn modelId="{2E1976C7-4994-4567-9346-3517C1F9C5E2}" type="presParOf" srcId="{7D7764A7-11B6-466C-B1D5-795FC0C2996B}" destId="{AFBBDD8F-091E-4D06-B2D1-D890D1BEEB94}" srcOrd="4" destOrd="0" presId="urn:microsoft.com/office/officeart/2005/8/layout/default"/>
    <dgm:cxn modelId="{036D43AB-49C7-47CA-9654-2E73A374C77E}" type="presParOf" srcId="{7D7764A7-11B6-466C-B1D5-795FC0C2996B}" destId="{B89D719D-C86A-4F67-BC0C-179AF2077F0A}" srcOrd="5" destOrd="0" presId="urn:microsoft.com/office/officeart/2005/8/layout/default"/>
    <dgm:cxn modelId="{90E29420-917B-449A-95A4-F914D7AEC7DC}" type="presParOf" srcId="{7D7764A7-11B6-466C-B1D5-795FC0C2996B}" destId="{552EB028-7A3E-4D31-9981-69E0EF9515FA}" srcOrd="6" destOrd="0" presId="urn:microsoft.com/office/officeart/2005/8/layout/default"/>
    <dgm:cxn modelId="{5B983A0B-BB9A-41D3-BE71-3F82379B131A}" type="presParOf" srcId="{7D7764A7-11B6-466C-B1D5-795FC0C2996B}" destId="{72022F58-A367-42D7-8A1B-83B4263C8D5B}" srcOrd="7" destOrd="0" presId="urn:microsoft.com/office/officeart/2005/8/layout/default"/>
    <dgm:cxn modelId="{BEC0957B-8342-4CCC-8622-65EC1A057257}" type="presParOf" srcId="{7D7764A7-11B6-466C-B1D5-795FC0C2996B}" destId="{1118D9B2-1313-4949-A2A0-E538C4969751}" srcOrd="8" destOrd="0" presId="urn:microsoft.com/office/officeart/2005/8/layout/default"/>
    <dgm:cxn modelId="{F3C13F35-7DDE-4142-A859-02BEDFFD9421}" type="presParOf" srcId="{7D7764A7-11B6-466C-B1D5-795FC0C2996B}" destId="{9635D777-6707-4929-8A05-3735F0F19F7F}" srcOrd="9" destOrd="0" presId="urn:microsoft.com/office/officeart/2005/8/layout/default"/>
    <dgm:cxn modelId="{70A2B210-2DAE-458B-B16E-C07AAE9975AA}" type="presParOf" srcId="{7D7764A7-11B6-466C-B1D5-795FC0C2996B}" destId="{774D9BCC-54EF-4ADC-A1C8-D2DA51AC0CEF}" srcOrd="10" destOrd="0" presId="urn:microsoft.com/office/officeart/2005/8/layout/default"/>
    <dgm:cxn modelId="{1A74AF69-17FB-400C-9255-900F972EB575}" type="presParOf" srcId="{7D7764A7-11B6-466C-B1D5-795FC0C2996B}" destId="{10F6FEBB-9C94-4FD4-8FB9-4FF78272886D}" srcOrd="11" destOrd="0" presId="urn:microsoft.com/office/officeart/2005/8/layout/default"/>
    <dgm:cxn modelId="{AE69E297-CBCB-4D76-93E8-F4D4A7FCB55B}" type="presParOf" srcId="{7D7764A7-11B6-466C-B1D5-795FC0C2996B}" destId="{4B9F0D00-3025-40A0-B9C9-4A20F13D5C01}" srcOrd="12" destOrd="0" presId="urn:microsoft.com/office/officeart/2005/8/layout/default"/>
    <dgm:cxn modelId="{CE158968-7863-4FC4-AE79-C1326844016A}" type="presParOf" srcId="{7D7764A7-11B6-466C-B1D5-795FC0C2996B}" destId="{E16505B9-F70A-4100-A05C-88FF57485DE9}" srcOrd="13" destOrd="0" presId="urn:microsoft.com/office/officeart/2005/8/layout/default"/>
    <dgm:cxn modelId="{BB2867A1-227A-487D-802D-AABEE0B78B61}" type="presParOf" srcId="{7D7764A7-11B6-466C-B1D5-795FC0C2996B}" destId="{F1F3F50F-2E2B-44C3-B92C-5B2F5FF7F82B}" srcOrd="14" destOrd="0" presId="urn:microsoft.com/office/officeart/2005/8/layout/default"/>
    <dgm:cxn modelId="{5DB5A309-D93F-4442-A59D-2F323C6F5D06}" type="presParOf" srcId="{7D7764A7-11B6-466C-B1D5-795FC0C2996B}" destId="{DCFDC3EF-A8E4-474F-95A4-9ABD9977B6E8}" srcOrd="15" destOrd="0" presId="urn:microsoft.com/office/officeart/2005/8/layout/default"/>
    <dgm:cxn modelId="{DEE6495C-9F3C-4B22-9F0D-D882DF813F57}" type="presParOf" srcId="{7D7764A7-11B6-466C-B1D5-795FC0C2996B}" destId="{98184EAD-E55E-4737-8577-B3E7CDADAEC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8262-D759-4D59-8989-6F7E03282CB5}">
      <dsp:nvSpPr>
        <dsp:cNvPr id="0" name=""/>
        <dsp:cNvSpPr/>
      </dsp:nvSpPr>
      <dsp:spPr>
        <a:xfrm>
          <a:off x="0" y="457645"/>
          <a:ext cx="1642555" cy="985533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Mash-up of modern, ancient, future</a:t>
          </a:r>
        </a:p>
      </dsp:txBody>
      <dsp:txXfrm>
        <a:off x="0" y="457645"/>
        <a:ext cx="1642555" cy="985533"/>
      </dsp:txXfrm>
    </dsp:sp>
    <dsp:sp modelId="{C82165D4-1E72-4715-B186-98C907A8657F}">
      <dsp:nvSpPr>
        <dsp:cNvPr id="0" name=""/>
        <dsp:cNvSpPr/>
      </dsp:nvSpPr>
      <dsp:spPr>
        <a:xfrm>
          <a:off x="1806811" y="457645"/>
          <a:ext cx="1642555" cy="985533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Science is pseudo-magic, magic is pseudo-science</a:t>
          </a:r>
        </a:p>
      </dsp:txBody>
      <dsp:txXfrm>
        <a:off x="1806811" y="457645"/>
        <a:ext cx="1642555" cy="985533"/>
      </dsp:txXfrm>
    </dsp:sp>
    <dsp:sp modelId="{AFBBDD8F-091E-4D06-B2D1-D890D1BEEB94}">
      <dsp:nvSpPr>
        <dsp:cNvPr id="0" name=""/>
        <dsp:cNvSpPr/>
      </dsp:nvSpPr>
      <dsp:spPr>
        <a:xfrm>
          <a:off x="3613623" y="457645"/>
          <a:ext cx="1642555" cy="985533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Self-reference as storytelling</a:t>
          </a:r>
        </a:p>
      </dsp:txBody>
      <dsp:txXfrm>
        <a:off x="3613623" y="457645"/>
        <a:ext cx="1642555" cy="985533"/>
      </dsp:txXfrm>
    </dsp:sp>
    <dsp:sp modelId="{552EB028-7A3E-4D31-9981-69E0EF9515FA}">
      <dsp:nvSpPr>
        <dsp:cNvPr id="0" name=""/>
        <dsp:cNvSpPr/>
      </dsp:nvSpPr>
      <dsp:spPr>
        <a:xfrm>
          <a:off x="0" y="1607434"/>
          <a:ext cx="1642555" cy="985533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Emergent setting</a:t>
          </a:r>
        </a:p>
      </dsp:txBody>
      <dsp:txXfrm>
        <a:off x="0" y="1607434"/>
        <a:ext cx="1642555" cy="985533"/>
      </dsp:txXfrm>
    </dsp:sp>
    <dsp:sp modelId="{1118D9B2-1313-4949-A2A0-E538C4969751}">
      <dsp:nvSpPr>
        <dsp:cNvPr id="0" name=""/>
        <dsp:cNvSpPr/>
      </dsp:nvSpPr>
      <dsp:spPr>
        <a:xfrm>
          <a:off x="1806811" y="1607434"/>
          <a:ext cx="1642555" cy="985533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Extravagance, indulgence, license</a:t>
          </a:r>
        </a:p>
      </dsp:txBody>
      <dsp:txXfrm>
        <a:off x="1806811" y="1607434"/>
        <a:ext cx="1642555" cy="985533"/>
      </dsp:txXfrm>
    </dsp:sp>
    <dsp:sp modelId="{774D9BCC-54EF-4ADC-A1C8-D2DA51AC0CEF}">
      <dsp:nvSpPr>
        <dsp:cNvPr id="0" name=""/>
        <dsp:cNvSpPr/>
      </dsp:nvSpPr>
      <dsp:spPr>
        <a:xfrm>
          <a:off x="3613623" y="1607434"/>
          <a:ext cx="1642555" cy="985533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No respect, garbage lit</a:t>
          </a:r>
        </a:p>
      </dsp:txBody>
      <dsp:txXfrm>
        <a:off x="3613623" y="1607434"/>
        <a:ext cx="1642555" cy="985533"/>
      </dsp:txXfrm>
    </dsp:sp>
    <dsp:sp modelId="{4B9F0D00-3025-40A0-B9C9-4A20F13D5C01}">
      <dsp:nvSpPr>
        <dsp:cNvPr id="0" name=""/>
        <dsp:cNvSpPr/>
      </dsp:nvSpPr>
      <dsp:spPr>
        <a:xfrm>
          <a:off x="0" y="2757223"/>
          <a:ext cx="1642555" cy="985533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Gritty, parody, sensuality, in any combination</a:t>
          </a:r>
        </a:p>
      </dsp:txBody>
      <dsp:txXfrm>
        <a:off x="0" y="2757223"/>
        <a:ext cx="1642555" cy="985533"/>
      </dsp:txXfrm>
    </dsp:sp>
    <dsp:sp modelId="{F1F3F50F-2E2B-44C3-B92C-5B2F5FF7F82B}">
      <dsp:nvSpPr>
        <dsp:cNvPr id="0" name=""/>
        <dsp:cNvSpPr/>
      </dsp:nvSpPr>
      <dsp:spPr>
        <a:xfrm>
          <a:off x="1806811" y="2757223"/>
          <a:ext cx="1642555" cy="985533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Just for fun </a:t>
          </a:r>
          <a:r>
            <a:rPr lang="en-US" sz="1600" i="1" kern="1200" dirty="0">
              <a:solidFill>
                <a:schemeClr val="tx1"/>
              </a:solidFill>
            </a:rPr>
            <a:t>and</a:t>
          </a:r>
          <a:r>
            <a:rPr lang="en-US" sz="1600" kern="1200" dirty="0">
              <a:solidFill>
                <a:schemeClr val="tx1"/>
              </a:solidFill>
            </a:rPr>
            <a:t> non-ironically profound</a:t>
          </a:r>
        </a:p>
      </dsp:txBody>
      <dsp:txXfrm>
        <a:off x="1806811" y="2757223"/>
        <a:ext cx="1642555" cy="985533"/>
      </dsp:txXfrm>
    </dsp:sp>
    <dsp:sp modelId="{98184EAD-E55E-4737-8577-B3E7CDADAECD}">
      <dsp:nvSpPr>
        <dsp:cNvPr id="0" name=""/>
        <dsp:cNvSpPr/>
      </dsp:nvSpPr>
      <dsp:spPr>
        <a:xfrm>
          <a:off x="3613623" y="2757223"/>
          <a:ext cx="1642555" cy="985533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Individualized vision: </a:t>
          </a:r>
          <a:r>
            <a:rPr lang="en-US" sz="1600" b="1" kern="1200" dirty="0">
              <a:solidFill>
                <a:schemeClr val="tx1"/>
              </a:solidFill>
            </a:rPr>
            <a:t>no genre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13623" y="2757223"/>
        <a:ext cx="1642555" cy="985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7300" y="0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13FD-3B93-4939-AA30-DEF1F8F8EE9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422" y="3314785"/>
            <a:ext cx="8017049" cy="27124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3373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7300" y="6543373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93324-95DD-4541-9016-95F951D9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93324-95DD-4541-9016-95F951D98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across the past century + multiple media + pop art + counterculture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93324-95DD-4541-9016-95F951D98D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Before, you did it to make your fantasy; now, you learned fantasy by doing it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282C4-616F-4CD3-BFFB-B6F27A1B81FC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5503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meanings: magical impact upon the world / mystic development of the self; neither supported by the shrinking window of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93324-95DD-4541-9016-95F951D98D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93324-95DD-4541-9016-95F951D98D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93324-95DD-4541-9016-95F951D98D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93324-95DD-4541-9016-95F951D98D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2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93324-95DD-4541-9016-95F951D98D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93324-95DD-4541-9016-95F951D98D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3681-2A8A-48B9-8463-C27132ACB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E240C-CE3A-AE0A-FE97-4CBA07BE9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827D3-A9D3-3D32-1AEE-9930113D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D1A45-0652-F8D2-171B-9BFEBB66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461A-EAD6-AD8D-A894-98C0FD61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A029-E401-7BF2-212E-7E4B04C1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02813-5047-F9F4-0E87-7AEFDFF40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4AA8E-5DCD-CBCF-0FDC-80338390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F72E8-46B0-F93A-28B6-824771C4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07BA-C604-55F0-55C4-8B71E229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B6D3C-BA01-32A8-C923-A943C6361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6D8F2-94AD-2C8D-0856-8729457EB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AFCE1-6511-C845-CC54-D4D02F1F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A508A-80E3-540D-76F2-A685B1D7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047CB-9DF3-FE76-C5BE-BDF91D7E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926B-350F-0C6A-45E5-DEDDAB43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FBDF-5522-554A-F2AF-FF66E582D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C30CF-14E7-D8E8-126A-6E8EBC17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45D74-35D6-8CFE-9884-A9822860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03A4F-E0F3-D637-05A1-EE5AAA3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6E31-62F2-A099-2BB3-EBC144C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EB2C-9DD8-4051-25DB-509DEB447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CAD48-8418-3F11-C30A-D66057D0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273B2-36D5-4092-39A8-8C63DD2C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001-E9DF-FD23-8698-4BC5D697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DA8D-AE11-E65E-B2C2-EAC93149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01218-A2DF-12CA-0CEA-35B3807DB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320C8-1903-865A-3B6C-5B735C313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4A6DF-F584-B3FD-4AAB-946BAA2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D5E05-AEAD-69A6-FAF4-AE22F11C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0B13C-8AC1-FB86-1432-3CB311AB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E9F7-15B0-23B2-B44B-E9CEF339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A373B-F40F-532E-A586-9C1766502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B7D13-234E-DE92-0B0F-B79E1F791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3F1BA-E600-5991-5E4A-07E20D5D2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11505-48D1-F687-DA3D-331097D35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D3B0C-2102-BE8D-D60D-A616B4DA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C834C-637D-A4CC-5063-B81076DB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CF898-7A64-4B82-833F-8942164B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3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4BA9-8B45-F23A-7F67-E3FD200C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6307A-0BAD-57A4-3185-5D1C4424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4E889-3D2C-0AC2-D4AC-23022ABE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07188-AAEE-1648-C301-4A519DA1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C95AC-53F0-553E-D02E-0E847C4F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C1161-EE7F-9DE1-5DAF-A3BE83FA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84C88-CB35-794D-BB0B-707C393B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0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8AF1-15E8-2E83-C92E-F49670AF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2F43-5765-8955-F42D-30E284DB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38F42-FDE5-32F8-BADE-D6E8EB9EC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7E279-96F3-789B-C07C-5DF3DF85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D0C0-17C3-F8AB-967B-1980C045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FD80F-A7E8-26B7-0A3E-CC9B1E96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6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70E4-DC89-0E37-AD5D-E0451012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33A2D-5580-266F-0296-DB2FAB93B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BDC84-3976-02F4-CD00-28384342A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D9386-F263-9813-C5CB-F4C8355D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7FE09-5FEB-2E23-329E-53021C44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81189-EA0E-C7D2-5E14-589A75FE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650BE-1113-4917-D14C-1406B2CA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0F1EF-3D50-436C-A4A4-106F95099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BA1D-4852-21AF-5965-6D797295D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1AFB9-9F5D-46C0-B027-C0847B29197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47FD-F7BF-CA11-1A18-AB08C2AF9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FC29-F11D-8C39-1CDE-9AEBD47F1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8E51-AEE1-4611-9DE2-3D2261A3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ron@adeptplay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AF101E-974C-0ABC-94E1-B8E6A62EC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95121-A6FA-FDB5-AD86-1E8F3671C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Magical Fantasy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94BA6-8AFC-46E5-E16A-AA8466689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360" y="3862097"/>
            <a:ext cx="5595457" cy="1827340"/>
          </a:xfrm>
        </p:spPr>
        <p:txBody>
          <a:bodyPr anchor="ctr"/>
          <a:lstStyle/>
          <a:p>
            <a:pPr algn="l"/>
            <a:r>
              <a:rPr lang="en-US" dirty="0">
                <a:latin typeface="Bookman Old Style" panose="02050604050505020204" pitchFamily="18" charset="0"/>
              </a:rPr>
              <a:t>Ron Edwards</a:t>
            </a:r>
          </a:p>
          <a:p>
            <a:pPr algn="l"/>
            <a:r>
              <a:rPr lang="en-US" dirty="0">
                <a:latin typeface="Bookman Old Style" panose="02050604050505020204" pitchFamily="18" charset="0"/>
              </a:rPr>
              <a:t>In association with </a:t>
            </a:r>
            <a:r>
              <a:rPr lang="en-US" dirty="0" err="1">
                <a:latin typeface="Bookman Old Style" panose="02050604050505020204" pitchFamily="18" charset="0"/>
              </a:rPr>
              <a:t>Spelens</a:t>
            </a:r>
            <a:r>
              <a:rPr lang="en-US" dirty="0">
                <a:latin typeface="Bookman Old Style" panose="02050604050505020204" pitchFamily="18" charset="0"/>
              </a:rPr>
              <a:t> Hus </a:t>
            </a:r>
            <a:r>
              <a:rPr lang="en-US" dirty="0" err="1">
                <a:latin typeface="Bookman Old Style" panose="02050604050505020204" pitchFamily="18" charset="0"/>
              </a:rPr>
              <a:t>Norrk</a:t>
            </a:r>
            <a:r>
              <a:rPr lang="sv-SE" dirty="0">
                <a:latin typeface="Bookman Old Style" panose="02050604050505020204" pitchFamily="18" charset="0"/>
              </a:rPr>
              <a:t>öping</a:t>
            </a:r>
            <a:endParaRPr lang="en-US" dirty="0">
              <a:latin typeface="Bookman Old Style" panose="02050604050505020204" pitchFamily="18" charset="0"/>
            </a:endParaRPr>
          </a:p>
          <a:p>
            <a:pPr algn="l"/>
            <a:r>
              <a:rPr lang="sv-SE" dirty="0">
                <a:latin typeface="Bookman Old Style" panose="02050604050505020204" pitchFamily="18" charset="0"/>
              </a:rPr>
              <a:t>Närcon 2023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25A77-1437-648A-B02E-5A0FA2BB9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59" y="4064453"/>
            <a:ext cx="2376881" cy="16249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5F24FA-AC19-548B-D2D3-49B36A31CF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9"/>
          <a:stretch/>
        </p:blipFill>
        <p:spPr>
          <a:xfrm>
            <a:off x="1678278" y="1349872"/>
            <a:ext cx="5102604" cy="966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B7BF66-D5B4-AA84-63D2-972C4339E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 t="55559"/>
          <a:stretch/>
        </p:blipFill>
        <p:spPr>
          <a:xfrm>
            <a:off x="6635691" y="1349872"/>
            <a:ext cx="3937014" cy="9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1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6789-7915-11AD-42B7-AD5702A86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B8D-0896-8784-EE5E-5AF708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03" y="957943"/>
            <a:ext cx="9742714" cy="1002711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Explore the 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41E1-DB15-2916-1F8F-B7FE8BB65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9474" y="2290354"/>
            <a:ext cx="4051663" cy="3169919"/>
          </a:xfrm>
        </p:spPr>
        <p:txBody>
          <a:bodyPr anchor="ctr"/>
          <a:lstStyle/>
          <a:p>
            <a:r>
              <a:rPr lang="en-US" dirty="0">
                <a:latin typeface="Bookman Old Style" panose="02050604050505020204" pitchFamily="18" charset="0"/>
              </a:rPr>
              <a:t>Historical design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Play any and all of it</a:t>
            </a:r>
          </a:p>
          <a:p>
            <a:r>
              <a:rPr lang="en-US" dirty="0">
                <a:latin typeface="Bookman Old Style" panose="02050604050505020204" pitchFamily="18" charset="0"/>
              </a:rPr>
              <a:t>There is no industry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The “latest” or “first” or “hottest” means nothing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4F6B00-A001-6C5F-597C-3EA41F9F6B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98" y="2290354"/>
            <a:ext cx="2140030" cy="316992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37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6789-7915-11AD-42B7-AD5702A8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B8D-0896-8784-EE5E-5AF708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42" y="923108"/>
            <a:ext cx="9742714" cy="1002711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41E1-DB15-2916-1F8F-B7FE8BB65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6115" y="1925819"/>
            <a:ext cx="3431177" cy="3792857"/>
          </a:xfrm>
        </p:spPr>
        <p:txBody>
          <a:bodyPr anchor="ctr"/>
          <a:lstStyle/>
          <a:p>
            <a:r>
              <a:rPr lang="en-US" dirty="0">
                <a:latin typeface="Bookman Old Style" panose="02050604050505020204" pitchFamily="18" charset="0"/>
              </a:rPr>
              <a:t>It really is all about you</a:t>
            </a:r>
          </a:p>
          <a:p>
            <a:r>
              <a:rPr lang="en-US" dirty="0">
                <a:latin typeface="Bookman Old Style" panose="02050604050505020204" pitchFamily="18" charset="0"/>
              </a:rPr>
              <a:t>Expand what the game has and does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AC7E0D-4FA7-2D34-F791-2A78A5E878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41" y="2011002"/>
            <a:ext cx="2428606" cy="3707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957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E4CBC8-03FB-9809-1B4E-63BBDF63C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9F08A1-67AF-073F-A3B5-CA3E96F3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311941"/>
            <a:ext cx="9609666" cy="1204436"/>
          </a:xfrm>
        </p:spPr>
        <p:txBody>
          <a:bodyPr anchor="ctr">
            <a:normAutofit/>
          </a:bodyPr>
          <a:lstStyle/>
          <a:p>
            <a:r>
              <a:rPr lang="en-US" dirty="0"/>
              <a:t>Play: in person and by screen</a:t>
            </a:r>
            <a:br>
              <a:rPr lang="en-US" dirty="0"/>
            </a:br>
            <a:r>
              <a:rPr lang="en-US" dirty="0"/>
              <a:t>Online discussion and coursework</a:t>
            </a:r>
            <a:br>
              <a:rPr lang="en-US" dirty="0"/>
            </a:br>
            <a:r>
              <a:rPr lang="en-US" dirty="0"/>
              <a:t>Community and convention workshops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46A20B2-E1AA-21B0-2EFC-B8395BC925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0792" r="5795" b="9328"/>
          <a:stretch/>
        </p:blipFill>
        <p:spPr>
          <a:xfrm>
            <a:off x="3612420" y="1306358"/>
            <a:ext cx="4967160" cy="2880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DB4CD-2364-3F38-75E6-62BFA5DEF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5516377"/>
            <a:ext cx="9609666" cy="49371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Adeptplay.com / </a:t>
            </a:r>
            <a:r>
              <a:rPr lang="en-US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ron@adeptplay.com</a:t>
            </a:r>
            <a:r>
              <a:rPr lang="en-US" sz="2000" dirty="0">
                <a:solidFill>
                  <a:schemeClr val="tx1"/>
                </a:solidFill>
              </a:rPr>
              <a:t> / Discord: “</a:t>
            </a:r>
            <a:r>
              <a:rPr lang="en-US" sz="2000" dirty="0" err="1">
                <a:solidFill>
                  <a:schemeClr val="tx1"/>
                </a:solidFill>
              </a:rPr>
              <a:t>ronedwards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85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6789-7915-11AD-42B7-AD5702A86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B8D-0896-8784-EE5E-5AF708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55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The fantastic experience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A608E-C8A7-8790-35AE-72E3034A5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74" y="2217849"/>
            <a:ext cx="5462652" cy="3592688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80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0AD8B1-E2D7-AE12-163B-FAC965EE7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A65B935-AAF6-4254-9F2E-935E268F22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5061238"/>
              </p:ext>
            </p:extLst>
          </p:nvPr>
        </p:nvGraphicFramePr>
        <p:xfrm>
          <a:off x="1712437" y="1807606"/>
          <a:ext cx="5256179" cy="4200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90A38E5-D8FD-8364-748B-8A7330C3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If this is fantasy 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7D6B05-4D8A-7555-CAA3-BF9FD6016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0663" y="2572660"/>
            <a:ext cx="2934788" cy="2574108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Then what is fantasy </a:t>
            </a:r>
            <a:r>
              <a:rPr lang="en-US" sz="2400" i="1" dirty="0">
                <a:latin typeface="Bookman Old Style" panose="02050604050505020204" pitchFamily="18" charset="0"/>
              </a:rPr>
              <a:t>role-playing</a:t>
            </a:r>
            <a:r>
              <a:rPr lang="en-US" sz="2400" dirty="0"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831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6789-7915-11AD-42B7-AD5702A86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B8D-0896-8784-EE5E-5AF708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893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Early days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EFE89B-7924-02F2-E4DC-192682CF0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69" y="2455819"/>
            <a:ext cx="8274962" cy="2948914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57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6789-7915-11AD-42B7-AD5702A86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B8D-0896-8784-EE5E-5AF708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086" y="992780"/>
            <a:ext cx="9742714" cy="1002711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Some magical variables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4E28C-5172-4E5A-216F-20336DB51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047" y="2438400"/>
            <a:ext cx="4049487" cy="3344091"/>
          </a:xfrm>
        </p:spPr>
        <p:txBody>
          <a:bodyPr anchor="ctr"/>
          <a:lstStyle/>
          <a:p>
            <a:r>
              <a:rPr lang="en-US" dirty="0">
                <a:latin typeface="Bookman Old Style" panose="02050604050505020204" pitchFamily="18" charset="0"/>
              </a:rPr>
              <a:t>How do we do it?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Procedure: same or different?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Limitations, e.g. resources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Opposition &amp; failure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Risks and price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C005A8-F241-D84E-8589-10FB22FD4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0320" y="2438400"/>
            <a:ext cx="4241076" cy="3336320"/>
          </a:xfrm>
        </p:spPr>
        <p:txBody>
          <a:bodyPr anchor="ctr"/>
          <a:lstStyle/>
          <a:p>
            <a:r>
              <a:rPr lang="en-US" dirty="0">
                <a:latin typeface="Bookman Old Style" panose="02050604050505020204" pitchFamily="18" charset="0"/>
              </a:rPr>
              <a:t>What is it for?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Social, cultural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Metaphysics &amp; morals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Tactical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Practical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Context for conflict</a:t>
            </a:r>
          </a:p>
        </p:txBody>
      </p:sp>
    </p:spTree>
    <p:extLst>
      <p:ext uri="{BB962C8B-B14F-4D97-AF65-F5344CB8AC3E}">
        <p14:creationId xmlns:p14="http://schemas.microsoft.com/office/powerpoint/2010/main" val="139416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6789-7915-11AD-42B7-AD5702A86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B8D-0896-8784-EE5E-5AF708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086" y="1045030"/>
            <a:ext cx="8969827" cy="1002711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The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41E1-DB15-2916-1F8F-B7FE8BB65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8136" y="2255520"/>
            <a:ext cx="4051663" cy="327442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Understandable but best kept slow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How magic works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World-building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86665-FCCB-C195-8208-04526D1A4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9250" y="2255520"/>
            <a:ext cx="4051663" cy="327442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Disastrous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Genre convention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Gamification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Race to the middle</a:t>
            </a:r>
          </a:p>
        </p:txBody>
      </p:sp>
    </p:spTree>
    <p:extLst>
      <p:ext uri="{BB962C8B-B14F-4D97-AF65-F5344CB8AC3E}">
        <p14:creationId xmlns:p14="http://schemas.microsoft.com/office/powerpoint/2010/main" val="321523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6789-7915-11AD-42B7-AD5702A8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B8D-0896-8784-EE5E-5AF708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1050608"/>
            <a:ext cx="9742714" cy="1002711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Cosmic and super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B86B4C-8D9D-4F1C-AA86-D2B9660AA1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1" y="2418276"/>
            <a:ext cx="3756715" cy="2988000"/>
          </a:xfrm>
          <a:ln w="38100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86665-FCCB-C195-8208-04526D1A4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78" y="2418276"/>
            <a:ext cx="3860074" cy="2988000"/>
          </a:xfrm>
        </p:spPr>
        <p:txBody>
          <a:bodyPr anchor="ctr"/>
          <a:lstStyle/>
          <a:p>
            <a:r>
              <a:rPr lang="en-US" dirty="0">
                <a:latin typeface="Bookman Old Style" panose="02050604050505020204" pitchFamily="18" charset="0"/>
              </a:rPr>
              <a:t>Movers &amp; shapers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The Hero Wars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Ideology and belief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Heroquesting</a:t>
            </a:r>
            <a:endParaRPr lang="en-US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Myth and reality</a:t>
            </a:r>
          </a:p>
        </p:txBody>
      </p:sp>
    </p:spTree>
    <p:extLst>
      <p:ext uri="{BB962C8B-B14F-4D97-AF65-F5344CB8AC3E}">
        <p14:creationId xmlns:p14="http://schemas.microsoft.com/office/powerpoint/2010/main" val="349252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6789-7915-11AD-42B7-AD5702A86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B8D-0896-8784-EE5E-5AF708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25" y="1018907"/>
            <a:ext cx="9742714" cy="1002711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Earthy and gritty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4A5B8D-61DC-964B-C429-A1ABA77373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74" y="2400892"/>
            <a:ext cx="2438617" cy="3204000"/>
          </a:xfrm>
          <a:ln w="38100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86665-FCCB-C195-8208-04526D1A4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00892"/>
            <a:ext cx="4484913" cy="3204000"/>
          </a:xfrm>
        </p:spPr>
        <p:txBody>
          <a:bodyPr anchor="ctr"/>
          <a:lstStyle/>
          <a:p>
            <a:r>
              <a:rPr lang="en-US" dirty="0">
                <a:latin typeface="Bookman Old Style" panose="02050604050505020204" pitchFamily="18" charset="0"/>
              </a:rPr>
              <a:t>Location, location, location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So many politics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Particular difficulties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Family, ethnicity, weather, social class, wealth and debt</a:t>
            </a:r>
          </a:p>
        </p:txBody>
      </p:sp>
    </p:spTree>
    <p:extLst>
      <p:ext uri="{BB962C8B-B14F-4D97-AF65-F5344CB8AC3E}">
        <p14:creationId xmlns:p14="http://schemas.microsoft.com/office/powerpoint/2010/main" val="252426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06789-7915-11AD-42B7-AD5702A8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B8D-0896-8784-EE5E-5AF708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1" y="984068"/>
            <a:ext cx="9135291" cy="1002711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Everything in-between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98D435-BC15-FB23-780D-4D1CC26E31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97" y="2378075"/>
            <a:ext cx="3351008" cy="3060000"/>
          </a:xfrm>
          <a:ln w="38100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86665-FCCB-C195-8208-04526D1A4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0239" y="2378075"/>
            <a:ext cx="4147457" cy="3060000"/>
          </a:xfrm>
        </p:spPr>
        <p:txBody>
          <a:bodyPr anchor="ctr"/>
          <a:lstStyle/>
          <a:p>
            <a:r>
              <a:rPr lang="en-US" dirty="0">
                <a:latin typeface="Bookman Old Style" panose="02050604050505020204" pitchFamily="18" charset="0"/>
              </a:rPr>
              <a:t>Metal, epic,  dark, romantic, science-y, historical, kids, grim, phantasmic, pulp, literary, mythic, mystic, alien, fairy-tale, cosmic, funny</a:t>
            </a:r>
          </a:p>
        </p:txBody>
      </p:sp>
    </p:spTree>
    <p:extLst>
      <p:ext uri="{BB962C8B-B14F-4D97-AF65-F5344CB8AC3E}">
        <p14:creationId xmlns:p14="http://schemas.microsoft.com/office/powerpoint/2010/main" val="239476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355</Words>
  <Application>Microsoft Office PowerPoint</Application>
  <PresentationFormat>Widescreen</PresentationFormat>
  <Paragraphs>72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Office Theme</vt:lpstr>
      <vt:lpstr>Magical Fantasy</vt:lpstr>
      <vt:lpstr>The fantastic experience</vt:lpstr>
      <vt:lpstr>If this is fantasy …</vt:lpstr>
      <vt:lpstr>Early days</vt:lpstr>
      <vt:lpstr>Some magical variables</vt:lpstr>
      <vt:lpstr>The risks</vt:lpstr>
      <vt:lpstr>Cosmic and super</vt:lpstr>
      <vt:lpstr>Earthy and gritty</vt:lpstr>
      <vt:lpstr>Everything in-between</vt:lpstr>
      <vt:lpstr>Explore the wealth</vt:lpstr>
      <vt:lpstr>Expression</vt:lpstr>
      <vt:lpstr>Play: in person and by screen Online discussion and coursework Community and convention workshops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Magical fantasy</dc:title>
  <dc:creator>Adept Play</dc:creator>
  <cp:lastModifiedBy>Adept Play</cp:lastModifiedBy>
  <cp:revision>28</cp:revision>
  <cp:lastPrinted>2023-07-25T20:45:12Z</cp:lastPrinted>
  <dcterms:created xsi:type="dcterms:W3CDTF">2023-07-19T11:18:29Z</dcterms:created>
  <dcterms:modified xsi:type="dcterms:W3CDTF">2023-08-06T19:42:03Z</dcterms:modified>
</cp:coreProperties>
</file>